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2"/>
  </p:notesMasterIdLst>
  <p:sldIdLst>
    <p:sldId id="426" r:id="rId2"/>
    <p:sldId id="520" r:id="rId3"/>
    <p:sldId id="652" r:id="rId4"/>
    <p:sldId id="640" r:id="rId5"/>
    <p:sldId id="653" r:id="rId6"/>
    <p:sldId id="654" r:id="rId7"/>
    <p:sldId id="275" r:id="rId8"/>
    <p:sldId id="655" r:id="rId9"/>
    <p:sldId id="658" r:id="rId10"/>
    <p:sldId id="659" r:id="rId11"/>
    <p:sldId id="660" r:id="rId12"/>
    <p:sldId id="661" r:id="rId13"/>
    <p:sldId id="662" r:id="rId14"/>
    <p:sldId id="663" r:id="rId15"/>
    <p:sldId id="664" r:id="rId16"/>
    <p:sldId id="665" r:id="rId17"/>
    <p:sldId id="976" r:id="rId18"/>
    <p:sldId id="901" r:id="rId19"/>
    <p:sldId id="685" r:id="rId20"/>
    <p:sldId id="875" r:id="rId21"/>
    <p:sldId id="902" r:id="rId22"/>
    <p:sldId id="876" r:id="rId23"/>
    <p:sldId id="694" r:id="rId24"/>
    <p:sldId id="695" r:id="rId25"/>
    <p:sldId id="879" r:id="rId26"/>
    <p:sldId id="881" r:id="rId27"/>
    <p:sldId id="882" r:id="rId28"/>
    <p:sldId id="883" r:id="rId29"/>
    <p:sldId id="884" r:id="rId30"/>
    <p:sldId id="885" r:id="rId31"/>
    <p:sldId id="886" r:id="rId32"/>
    <p:sldId id="726" r:id="rId33"/>
    <p:sldId id="727" r:id="rId34"/>
    <p:sldId id="732" r:id="rId35"/>
    <p:sldId id="731" r:id="rId36"/>
    <p:sldId id="873" r:id="rId37"/>
    <p:sldId id="703" r:id="rId38"/>
    <p:sldId id="704" r:id="rId39"/>
    <p:sldId id="705" r:id="rId40"/>
    <p:sldId id="706" r:id="rId41"/>
    <p:sldId id="707" r:id="rId42"/>
    <p:sldId id="708" r:id="rId43"/>
    <p:sldId id="709" r:id="rId44"/>
    <p:sldId id="710" r:id="rId45"/>
    <p:sldId id="711" r:id="rId46"/>
    <p:sldId id="896" r:id="rId47"/>
    <p:sldId id="897" r:id="rId48"/>
    <p:sldId id="738" r:id="rId49"/>
    <p:sldId id="743" r:id="rId50"/>
    <p:sldId id="891" r:id="rId51"/>
    <p:sldId id="745" r:id="rId52"/>
    <p:sldId id="746" r:id="rId53"/>
    <p:sldId id="747" r:id="rId54"/>
    <p:sldId id="749" r:id="rId55"/>
    <p:sldId id="750" r:id="rId56"/>
    <p:sldId id="892" r:id="rId57"/>
    <p:sldId id="893" r:id="rId58"/>
    <p:sldId id="895" r:id="rId59"/>
    <p:sldId id="755" r:id="rId60"/>
    <p:sldId id="756" r:id="rId61"/>
    <p:sldId id="757" r:id="rId62"/>
    <p:sldId id="758" r:id="rId63"/>
    <p:sldId id="759" r:id="rId64"/>
    <p:sldId id="760" r:id="rId65"/>
    <p:sldId id="762" r:id="rId66"/>
    <p:sldId id="788" r:id="rId67"/>
    <p:sldId id="789" r:id="rId68"/>
    <p:sldId id="790" r:id="rId69"/>
    <p:sldId id="792" r:id="rId70"/>
    <p:sldId id="793" r:id="rId71"/>
    <p:sldId id="770" r:id="rId72"/>
    <p:sldId id="771" r:id="rId73"/>
    <p:sldId id="772" r:id="rId74"/>
    <p:sldId id="773" r:id="rId75"/>
    <p:sldId id="774" r:id="rId76"/>
    <p:sldId id="775" r:id="rId77"/>
    <p:sldId id="776" r:id="rId78"/>
    <p:sldId id="924" r:id="rId79"/>
    <p:sldId id="938" r:id="rId80"/>
    <p:sldId id="923" r:id="rId81"/>
    <p:sldId id="926" r:id="rId82"/>
    <p:sldId id="927" r:id="rId83"/>
    <p:sldId id="928" r:id="rId84"/>
    <p:sldId id="918" r:id="rId85"/>
    <p:sldId id="919" r:id="rId86"/>
    <p:sldId id="794" r:id="rId87"/>
    <p:sldId id="908" r:id="rId88"/>
    <p:sldId id="921" r:id="rId89"/>
    <p:sldId id="913" r:id="rId90"/>
    <p:sldId id="922" r:id="rId91"/>
    <p:sldId id="916" r:id="rId92"/>
    <p:sldId id="929" r:id="rId93"/>
    <p:sldId id="930" r:id="rId94"/>
    <p:sldId id="887" r:id="rId95"/>
    <p:sldId id="889" r:id="rId96"/>
    <p:sldId id="800" r:id="rId97"/>
    <p:sldId id="801" r:id="rId98"/>
    <p:sldId id="862" r:id="rId99"/>
    <p:sldId id="863" r:id="rId100"/>
    <p:sldId id="865" r:id="rId101"/>
    <p:sldId id="866" r:id="rId102"/>
    <p:sldId id="931" r:id="rId103"/>
    <p:sldId id="932" r:id="rId104"/>
    <p:sldId id="940" r:id="rId105"/>
    <p:sldId id="942" r:id="rId106"/>
    <p:sldId id="943" r:id="rId107"/>
    <p:sldId id="944" r:id="rId108"/>
    <p:sldId id="867" r:id="rId109"/>
    <p:sldId id="868" r:id="rId110"/>
    <p:sldId id="945" r:id="rId111"/>
    <p:sldId id="946" r:id="rId112"/>
    <p:sldId id="947" r:id="rId113"/>
    <p:sldId id="949" r:id="rId114"/>
    <p:sldId id="950" r:id="rId115"/>
    <p:sldId id="951" r:id="rId116"/>
    <p:sldId id="952" r:id="rId117"/>
    <p:sldId id="953" r:id="rId118"/>
    <p:sldId id="954" r:id="rId119"/>
    <p:sldId id="955" r:id="rId120"/>
    <p:sldId id="956" r:id="rId121"/>
    <p:sldId id="957" r:id="rId122"/>
    <p:sldId id="961" r:id="rId123"/>
    <p:sldId id="958" r:id="rId124"/>
    <p:sldId id="959" r:id="rId125"/>
    <p:sldId id="960" r:id="rId126"/>
    <p:sldId id="963" r:id="rId127"/>
    <p:sldId id="890" r:id="rId128"/>
    <p:sldId id="850" r:id="rId129"/>
    <p:sldId id="852" r:id="rId130"/>
    <p:sldId id="965" r:id="rId131"/>
    <p:sldId id="853" r:id="rId132"/>
    <p:sldId id="854" r:id="rId133"/>
    <p:sldId id="964" r:id="rId134"/>
    <p:sldId id="980" r:id="rId135"/>
    <p:sldId id="981" r:id="rId136"/>
    <p:sldId id="982" r:id="rId137"/>
    <p:sldId id="979" r:id="rId138"/>
    <p:sldId id="984" r:id="rId139"/>
    <p:sldId id="985" r:id="rId140"/>
    <p:sldId id="975" r:id="rId1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D00"/>
    <a:srgbClr val="FFFFFF"/>
    <a:srgbClr val="DD730D"/>
    <a:srgbClr val="0070C0"/>
    <a:srgbClr val="F2F2F2"/>
    <a:srgbClr val="D9D9D9"/>
    <a:srgbClr val="F8F8F8"/>
    <a:srgbClr val="A6A6A6"/>
    <a:srgbClr val="F237E0"/>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8" autoAdjust="0"/>
    <p:restoredTop sz="73256" autoAdjust="0"/>
  </p:normalViewPr>
  <p:slideViewPr>
    <p:cSldViewPr snapToGrid="0">
      <p:cViewPr>
        <p:scale>
          <a:sx n="75" d="100"/>
          <a:sy n="75" d="100"/>
        </p:scale>
        <p:origin x="2322" y="1026"/>
      </p:cViewPr>
      <p:guideLst>
        <p:guide orient="horz" pos="4320"/>
        <p:guide pos="3816"/>
      </p:guideLst>
    </p:cSldViewPr>
  </p:slideViewPr>
  <p:outlineViewPr>
    <p:cViewPr>
      <p:scale>
        <a:sx n="33" d="100"/>
        <a:sy n="33" d="100"/>
      </p:scale>
      <p:origin x="0" y="-172"/>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you're paying really close attention, you may have spotted a problem with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talked about SSO using JSON Web Tokens, both systems that Alice was accessing had access to the same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 but it's more complex when you're implementing SSO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with whom you do NOT have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algorithms where…</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the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makes the public key freely available through a standardized SAML interface.</a:t>
            </a: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creates a token containing her identity and signs it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 in the response to her login request.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gets redirected to the Service Provider, which uses the Identity Provider's </a:t>
            </a:r>
            <a:r>
              <a:rPr lang="en-US" sz="1200" b="1" i="0" kern="1200" dirty="0">
                <a:solidFill>
                  <a:schemeClr val="tx1"/>
                </a:solidFill>
                <a:effectLst/>
                <a:latin typeface="+mn-lt"/>
                <a:ea typeface="+mn-ea"/>
                <a:cs typeface="+mn-cs"/>
              </a:rPr>
              <a:t>public</a:t>
            </a:r>
            <a:r>
              <a:rPr lang="en-US" sz="1200" b="0" i="0" kern="1200" dirty="0">
                <a:solidFill>
                  <a:schemeClr val="tx1"/>
                </a:solidFill>
                <a:effectLst/>
                <a:latin typeface="+mn-lt"/>
                <a:ea typeface="+mn-ea"/>
                <a:cs typeface="+mn-cs"/>
              </a:rPr>
              <a:t> key to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Public key cryptography allows for the same sort of message signing that we talked about earlier, but it doesn't require the client and server to share a private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 which is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In this case, Facebook is the Resource Server that holds the user's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is bad because Shutterfly would have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It could delete photos, change her password, post messages as her,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because Facebook would have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for </a:t>
            </a:r>
            <a:r>
              <a:rPr lang="en-US" sz="1200" b="1" i="1" kern="1200" dirty="0">
                <a:solidFill>
                  <a:schemeClr val="tx1"/>
                </a:solidFill>
                <a:effectLst/>
                <a:latin typeface="+mn-lt"/>
                <a:ea typeface="+mn-ea"/>
                <a:cs typeface="+mn-cs"/>
              </a:rPr>
              <a:t>delegating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the user's data on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Using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knows that it isn't </a:t>
            </a:r>
            <a:r>
              <a:rPr lang="en-US" sz="1200" b="0" i="1" kern="1200" dirty="0">
                <a:solidFill>
                  <a:schemeClr val="tx1"/>
                </a:solidFill>
                <a:effectLst/>
                <a:latin typeface="+mn-lt"/>
                <a:ea typeface="+mn-ea"/>
                <a:cs typeface="+mn-cs"/>
              </a:rPr>
              <a:t>Alice </a:t>
            </a:r>
            <a:r>
              <a:rPr lang="en-US" sz="1200" b="0" i="0" kern="1200" dirty="0">
                <a:solidFill>
                  <a:schemeClr val="tx1"/>
                </a:solidFill>
                <a:effectLst/>
                <a:latin typeface="+mn-lt"/>
                <a:ea typeface="+mn-ea"/>
                <a:cs typeface="+mn-cs"/>
              </a:rPr>
              <a:t>that's asking for the data, but some third party that Alice </a:t>
            </a:r>
            <a:r>
              <a:rPr lang="en-US" sz="1200" b="0" i="1" kern="1200" dirty="0">
                <a:solidFill>
                  <a:schemeClr val="tx1"/>
                </a:solidFill>
                <a:effectLst/>
                <a:latin typeface="+mn-lt"/>
                <a:ea typeface="+mn-ea"/>
                <a:cs typeface="+mn-cs"/>
              </a:rPr>
              <a:t>granted access to</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needs to authenticate to Shutterfly so that they know who she is.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starts to build her photo card…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is redirected to Facebook</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19590225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 is redirected to Facebook to get an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redirect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because they are a standard way of securely transmitting claims that can be easily verified by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However,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and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which client the token was initially issued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Using that token as any sort of </a:t>
            </a:r>
            <a:r>
              <a:rPr lang="en-US" sz="1200" b="1" i="0" kern="1200" dirty="0">
                <a:solidFill>
                  <a:schemeClr val="tx1"/>
                </a:solidFill>
                <a:effectLst/>
                <a:latin typeface="+mn-lt"/>
                <a:ea typeface="+mn-ea"/>
                <a:cs typeface="+mn-cs"/>
              </a:rPr>
              <a:t>proof of identity</a:t>
            </a:r>
            <a:r>
              <a:rPr lang="en-US" sz="1200" b="0" i="0" kern="1200" dirty="0">
                <a:solidFill>
                  <a:schemeClr val="tx1"/>
                </a:solidFill>
                <a:effectLst/>
                <a:latin typeface="+mn-lt"/>
                <a:ea typeface="+mn-ea"/>
                <a:cs typeface="+mn-cs"/>
              </a:rPr>
              <a:t> is a security vulnerability.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brings us to OpenID Connect, which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a:t>
            </a: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334691999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While the OAuth access token is a black box, OIDC adds an </a:t>
            </a:r>
            <a:r>
              <a:rPr lang="en-US" sz="1200" b="0" i="1" kern="1200" dirty="0">
                <a:solidFill>
                  <a:schemeClr val="tx1"/>
                </a:solidFill>
                <a:effectLst/>
                <a:latin typeface="+mn-lt"/>
                <a:ea typeface="+mn-ea"/>
                <a:cs typeface="+mn-cs"/>
              </a:rPr>
              <a:t>additional token </a:t>
            </a:r>
            <a:r>
              <a:rPr lang="en-US" sz="1200" b="0" i="0" kern="1200" dirty="0">
                <a:solidFill>
                  <a:schemeClr val="tx1"/>
                </a:solidFill>
                <a:effectLst/>
                <a:latin typeface="+mn-lt"/>
                <a:ea typeface="+mn-ea"/>
                <a:cs typeface="+mn-cs"/>
              </a:rPr>
              <a:t>that contains standardized claims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OIDC identity token tells Shutterfly which identity authorized the token, how the authorization occurred, and whether the token was intended for Shutterfly or some other system.</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Based on those additional claims,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authenticate the request as coming from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access tokens are often JWTs, but they don't have to be.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know</a:t>
            </a:r>
            <a:r>
              <a:rPr lang="en-US" sz="1200" b="0" kern="1200" baseline="0" dirty="0">
                <a:solidFill>
                  <a:schemeClr val="tx1"/>
                </a:solidFill>
                <a:effectLst/>
                <a:latin typeface="+mn-lt"/>
                <a:ea typeface="+mn-ea"/>
                <a:cs typeface="+mn-cs"/>
              </a:rPr>
              <a:t>, like a password </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have, </a:t>
            </a:r>
            <a:r>
              <a:rPr lang="en-US" sz="1200" b="0" kern="1200" baseline="0" dirty="0">
                <a:solidFill>
                  <a:schemeClr val="tx1"/>
                </a:solidFill>
                <a:effectLst/>
                <a:latin typeface="+mn-lt"/>
                <a:ea typeface="+mn-ea"/>
                <a:cs typeface="+mn-cs"/>
              </a:rPr>
              <a:t>such as a passkey or authenticator app, and</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are</a:t>
            </a:r>
            <a:r>
              <a:rPr lang="en-US" sz="1200" b="0" kern="1200" baseline="0" dirty="0">
                <a:solidFill>
                  <a:schemeClr val="tx1"/>
                </a:solidFill>
                <a:effectLst/>
                <a:latin typeface="+mn-lt"/>
                <a:ea typeface="+mn-ea"/>
                <a:cs typeface="+mn-cs"/>
              </a:rPr>
              <a:t>, such as your biometrics</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Today we'll focus on the first two factors, but once you understand those you should be able to understand biometrics as well.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validate an authentication code, both the authenticator app AND the server determine the current time interval, sign that interval with Alice's secret key, and then convert the resulting hash to a short code, usually 5 or 6 digits. If both parties calculate the same value then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is basically the same as signing a request with an API key, except that instead of signing the request we're signing a time-based counter that is constantly changing.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because this is all standards-based, it's easy to implement in an interoperable way, and the client software for generating the codes is freely available.</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this new idea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have turned out to be a pretty poor authentication factor. People tend to reuse them across multiple sites, and even when multi-factor authentication is used, phishing attacks can trick people into revealing the password to illegitimate sites or apps.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 replaces a pass</a:t>
            </a:r>
            <a:r>
              <a:rPr lang="en-US" sz="1200" b="0" i="1" kern="1200" dirty="0">
                <a:solidFill>
                  <a:schemeClr val="tx1"/>
                </a:solidFill>
                <a:effectLst/>
                <a:latin typeface="+mn-lt"/>
                <a:ea typeface="+mn-ea"/>
                <a:cs typeface="+mn-cs"/>
              </a:rPr>
              <a:t>word</a:t>
            </a:r>
            <a:r>
              <a:rPr lang="en-US" sz="1200" b="0" i="0" kern="1200" dirty="0">
                <a:solidFill>
                  <a:schemeClr val="tx1"/>
                </a:solidFill>
                <a:effectLst/>
                <a:latin typeface="+mn-lt"/>
                <a:ea typeface="+mn-ea"/>
                <a:cs typeface="+mn-cs"/>
              </a:rPr>
              <a:t> with a pass</a:t>
            </a:r>
            <a:r>
              <a:rPr lang="en-US" sz="1200" b="0" i="1" kern="1200" dirty="0">
                <a:solidFill>
                  <a:schemeClr val="tx1"/>
                </a:solidFill>
                <a:effectLst/>
                <a:latin typeface="+mn-lt"/>
                <a:ea typeface="+mn-ea"/>
                <a:cs typeface="+mn-cs"/>
              </a:rPr>
              <a:t>key</a:t>
            </a:r>
            <a:r>
              <a:rPr lang="en-US" sz="1200" b="0" i="0" kern="1200" dirty="0">
                <a:solidFill>
                  <a:schemeClr val="tx1"/>
                </a:solidFill>
                <a:effectLst/>
                <a:latin typeface="+mn-lt"/>
                <a:ea typeface="+mn-ea"/>
                <a:cs typeface="+mn-cs"/>
              </a:rPr>
              <a:t>, which is basically a public/private key pair like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328098017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given to the website or app that Alice wants to authenticate to, where it is stored with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keeps the private key to herself, and never sends it over the internet.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begins the authentication process, the server responds with a "challenge" containing something called a "nonce", which is just some random string the server generated.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96482803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arbitrary value is signed with Alice's private key…</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15533636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then sent back to the server, which uses its copy of her public key to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validates, then the app knows that Alice used the correct private key and it can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One of the reasons this improves security is that if an attacker steals Alice's </a:t>
            </a:r>
            <a:r>
              <a:rPr lang="en-US" sz="1200" b="0" i="0" u="sng" kern="1200" dirty="0">
                <a:solidFill>
                  <a:schemeClr val="tx1"/>
                </a:solidFill>
                <a:effectLst/>
                <a:latin typeface="+mn-lt"/>
                <a:ea typeface="+mn-ea"/>
                <a:cs typeface="+mn-cs"/>
              </a:rPr>
              <a:t>public key</a:t>
            </a:r>
            <a:r>
              <a:rPr lang="en-US" sz="1200" b="0" i="0" u="none" kern="1200" dirty="0">
                <a:solidFill>
                  <a:schemeClr val="tx1"/>
                </a:solidFill>
                <a:effectLst/>
                <a:latin typeface="+mn-lt"/>
                <a:ea typeface="+mn-ea"/>
                <a:cs typeface="+mn-cs"/>
              </a:rPr>
              <a:t>, they can't use it to authenticate as her and they can't derive the private key from the public key, so it's basically worthless to them.</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The other reason this improves security is that Alice creates a unique key pair for each system she authenticates so. Unlike a password, which she might reuse between multiple sites, each passkey is unique to a single application. If one of those private keys were to get stolen, it can't be used to attack other systems.</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At a high level that's pretty straightforward, but it gets more interesting when we look at the details around how those private keys are stored and accessed.</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296983750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foundation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 is a standard web API called </a:t>
            </a:r>
            <a:r>
              <a:rPr lang="en-US" sz="1200" b="1"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This API is being built into modern browsers and devices.</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43522676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API allows those browsers to securely store and retrieve cryptographic keys from devices like your phone, a USB security key, or even a modern Windows laptop.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keys are stored securely on the device so that malicious apps can't steal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for a final layer of security, the device can require the user to perform a second level of authentication via fingerprint reader or a PIN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160356526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In technical terms,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is an </a:t>
            </a:r>
            <a:r>
              <a:rPr lang="en-US" sz="1200" b="0" i="1" kern="1200" dirty="0">
                <a:solidFill>
                  <a:schemeClr val="tx1"/>
                </a:solidFill>
                <a:effectLst/>
                <a:latin typeface="+mn-lt"/>
                <a:ea typeface="+mn-ea"/>
                <a:cs typeface="+mn-cs"/>
              </a:rPr>
              <a:t>API </a:t>
            </a:r>
            <a:r>
              <a:rPr lang="en-US" sz="1200" b="0" i="0" kern="1200" dirty="0">
                <a:solidFill>
                  <a:schemeClr val="tx1"/>
                </a:solidFill>
                <a:effectLst/>
                <a:latin typeface="+mn-lt"/>
                <a:ea typeface="+mn-ea"/>
                <a:cs typeface="+mn-cs"/>
              </a:rPr>
              <a:t>for storing and retrieving keys, and FIDO2 is a security standard for authenticating using those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 want to do more research on this, search for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or "FIDO2" instead of "passkeys". You'll get way better results by searching for the technical terms.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79088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once you understand those you should be able to understand biometrics as well.</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1704565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here because a few years ago I was writing some code and I needed a piece of </a:t>
            </a:r>
            <a:r>
              <a:rPr lang="en-US" dirty="0" err="1"/>
              <a:t>Javascript</a:t>
            </a:r>
            <a:r>
              <a:rPr lang="en-US" dirty="0"/>
              <a:t> to make an API call back to my server. The server needed to which user account was making that API call, and I didn't know how to give it that information. </a:t>
            </a:r>
          </a:p>
          <a:p>
            <a:endParaRPr lang="en-US" dirty="0"/>
          </a:p>
          <a:p>
            <a:r>
              <a:rPr lang="en-US" dirty="0"/>
              <a:t>So I did a web search for "how to authenticate an API call" and I found a very confusing mess.</a:t>
            </a:r>
          </a:p>
          <a:p>
            <a:endParaRPr lang="en-US" dirty="0"/>
          </a:p>
          <a:p>
            <a:r>
              <a:rPr lang="en-US" b="1" dirty="0"/>
              <a:t>(click)</a:t>
            </a:r>
          </a:p>
          <a:p>
            <a:r>
              <a:rPr lang="en-US" sz="1200" i="0" kern="1200" dirty="0">
                <a:solidFill>
                  <a:schemeClr val="tx1"/>
                </a:solidFill>
                <a:effectLst/>
                <a:latin typeface="+mn-lt"/>
                <a:ea typeface="+mn-ea"/>
                <a:cs typeface="+mn-cs"/>
              </a:rPr>
              <a:t>There were articles about:</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Arguments about which version of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was better</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and terminology that I didn't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passwords were stored in the user database as plain text, it would be easy to validate that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because the web app could query that database for the username and password submitted by the browser.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storing those passwords as text means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In that case, 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safer, but it's still not a good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because if we can decrypt that string back into Alice's actual password, then that's a vulnerability that an attacker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It might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but it's still an unnecessary risk.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really, we have no legitimate need to know 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All we need is a way of confirming that she entered the correct one, but otherwise we don't need to know the password itself.</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there are cryptographic hash functions that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dirty="0">
                <a:solidFill>
                  <a:schemeClr val="tx1"/>
                </a:solidFill>
                <a:effectLst/>
                <a:latin typeface="+mn-lt"/>
                <a:ea typeface="+mn-ea"/>
                <a:cs typeface="+mn-cs"/>
              </a:rPr>
              <a:t>OK, so </a:t>
            </a:r>
            <a:r>
              <a:rPr lang="en-US" sz="1200" b="0" i="1" strike="sngStrike" kern="1200" dirty="0">
                <a:solidFill>
                  <a:schemeClr val="tx1"/>
                </a:solidFill>
                <a:effectLst/>
                <a:latin typeface="+mn-lt"/>
                <a:ea typeface="+mn-ea"/>
                <a:cs typeface="+mn-cs"/>
              </a:rPr>
              <a:t>technically </a:t>
            </a:r>
            <a:r>
              <a:rPr lang="en-US" sz="1200" b="0" i="0" strike="sngStrike" kern="1200" dirty="0">
                <a:solidFill>
                  <a:schemeClr val="tx1"/>
                </a:solidFill>
                <a:effectLst/>
                <a:latin typeface="+mn-lt"/>
                <a:ea typeface="+mn-ea"/>
                <a:cs typeface="+mn-cs"/>
              </a:rPr>
              <a:t>there </a:t>
            </a:r>
            <a:r>
              <a:rPr lang="en-US" sz="1200" b="0" i="1" strike="sngStrike" kern="1200" dirty="0">
                <a:solidFill>
                  <a:schemeClr val="tx1"/>
                </a:solidFill>
                <a:effectLst/>
                <a:latin typeface="+mn-lt"/>
                <a:ea typeface="+mn-ea"/>
                <a:cs typeface="+mn-cs"/>
              </a:rPr>
              <a:t>are </a:t>
            </a:r>
            <a:r>
              <a:rPr lang="en-US" sz="1200" b="0" i="0" strike="sngStrike" kern="1200" dirty="0">
                <a:solidFill>
                  <a:schemeClr val="tx1"/>
                </a:solidFill>
                <a:effectLst/>
                <a:latin typeface="+mn-lt"/>
                <a:ea typeface="+mn-ea"/>
                <a:cs typeface="+mn-cs"/>
              </a:rPr>
              <a:t>the possibility of collisions, but they are very rare and we can generally ignore them.</a:t>
            </a:r>
            <a:endParaRPr lang="en-US" sz="1200" b="0" strike="sng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those complex terms and confusing concepts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Validation is the same as we saw previously.</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Web server receives login request, hashes the password submitted by the user, and then searches the database for that hash.</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since has values cannot be reversed….</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and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why OAuth shouldn't be used for authentication, then you may be in the wrong room because I'm going to spend a decent amount of time explaining those things.</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any of these techniques.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how to start implementing in your language of choice.</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works in comparison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and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going to explain how each of these things works at a conceptual level so that you can choose the right approach for your project, and so that </a:t>
            </a:r>
            <a:r>
              <a:rPr lang="en-US" sz="1200" i="1" kern="1200" dirty="0">
                <a:solidFill>
                  <a:schemeClr val="tx1"/>
                </a:solidFill>
                <a:effectLst/>
                <a:latin typeface="+mn-lt"/>
                <a:ea typeface="+mn-ea"/>
                <a:cs typeface="+mn-cs"/>
              </a:rPr>
              <a:t>when </a:t>
            </a:r>
            <a:r>
              <a:rPr lang="en-US" sz="1200" i="0" kern="1200" dirty="0">
                <a:solidFill>
                  <a:schemeClr val="tx1"/>
                </a:solidFill>
                <a:effectLst/>
                <a:latin typeface="+mn-lt"/>
                <a:ea typeface="+mn-ea"/>
                <a:cs typeface="+mn-cs"/>
              </a:rPr>
              <a:t>you go to implement something, you'll have a solid mental model to start from. </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 This is what your server-side code will use because it's protected from theft and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accessible to your JS code, but it's also susceptible to theft. So make sure there's nothing sensitive in the claim values, and don't use anything from this token for authentication or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or access level or whatever data we need.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that serves a lot of simultaneous requests, that could significantly reduce the load on your database server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avoiding repetitive database queries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continue to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need to limit how long this token is good for so that it cannot be used indefinitely.</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log the user 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they log back in, you can issue a new signed token with up-to-date permissions and a new expiration date. </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Unfortunately, this technique only works with relatively long expiration 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be forced to log back in every 30 minutes when their token expires.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Probably not.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 </a:t>
            </a:r>
            <a:r>
              <a:rPr lang="en-US" sz="1200" b="0" i="0" kern="1200" dirty="0">
                <a:solidFill>
                  <a:schemeClr val="tx1"/>
                </a:solidFill>
                <a:effectLst/>
                <a:latin typeface="+mn-lt"/>
                <a:ea typeface="+mn-ea"/>
                <a:cs typeface="+mn-cs"/>
              </a:rPr>
              <a:t>so that it can re-validate that the user account is still active and which permissions it has.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log in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46123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png"/></Relationships>
</file>

<file path=ppt/slides/_rels/slide10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png"/></Relationships>
</file>

<file path=ppt/slides/_rels/slide10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1.png"/></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1.png"/></Relationships>
</file>

<file path=ppt/slides/_rels/slide10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4.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11.png"/></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1.png"/><Relationship Id="rId4" Type="http://schemas.openxmlformats.org/officeDocument/2006/relationships/image" Target="../media/image11.png"/></Relationships>
</file>

<file path=ppt/slides/_rels/slide10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1.png"/><Relationship Id="rId4" Type="http://schemas.openxmlformats.org/officeDocument/2006/relationships/image" Target="../media/image11.png"/></Relationships>
</file>

<file path=ppt/slides/_rels/slide1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png"/></Relationships>
</file>

<file path=ppt/slides/_rels/slide1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3.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2.png"/><Relationship Id="rId4" Type="http://schemas.openxmlformats.org/officeDocument/2006/relationships/image" Target="../media/image11.png"/></Relationships>
</file>

<file path=ppt/slides/_rels/slide1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3.png"/></Relationships>
</file>

<file path=ppt/slides/_rels/slide1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3.png"/></Relationships>
</file>

<file path=ppt/slides/_rels/slide1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3.png"/></Relationships>
</file>

<file path=ppt/slides/_rels/slide1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3.png"/></Relationships>
</file>

<file path=ppt/slides/_rels/slide1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3.png"/></Relationships>
</file>

<file path=ppt/slides/_rels/slide1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1.png"/></Relationships>
</file>

<file path=ppt/slides/_rels/slide1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19.png"/><Relationship Id="rId4" Type="http://schemas.openxmlformats.org/officeDocument/2006/relationships/image" Target="../media/image14.png"/></Relationships>
</file>

<file path=ppt/slides/_rels/slide13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8.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19.png"/><Relationship Id="rId4" Type="http://schemas.openxmlformats.org/officeDocument/2006/relationships/image" Target="../media/image14.png"/></Relationships>
</file>

<file path=ppt/slides/_rels/slide13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1.png"/><Relationship Id="rId7" Type="http://schemas.openxmlformats.org/officeDocument/2006/relationships/image" Target="../media/image38.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41.svg"/></Relationships>
</file>

<file path=ppt/slides/_rels/slide13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1.png"/><Relationship Id="rId7" Type="http://schemas.openxmlformats.org/officeDocument/2006/relationships/image" Target="../media/image42.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9.png"/><Relationship Id="rId4" Type="http://schemas.openxmlformats.org/officeDocument/2006/relationships/image" Target="../media/image14.png"/></Relationships>
</file>

<file path=ppt/slides/_rels/slide1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4.png"/></Relationships>
</file>

<file path=ppt/slides/_rels/slide1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4.png"/></Relationships>
</file>

<file path=ppt/slides/_rels/slide13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4.png"/></Relationships>
</file>

<file path=ppt/slides/_rels/slide13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1.png"/><Relationship Id="rId7" Type="http://schemas.openxmlformats.org/officeDocument/2006/relationships/image" Target="../media/image46.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2.png"/></Relationships>
</file>

<file path=ppt/slides/_rels/slide13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1.png"/><Relationship Id="rId7" Type="http://schemas.openxmlformats.org/officeDocument/2006/relationships/image" Target="../media/image46.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43.png"/><Relationship Id="rId5" Type="http://schemas.openxmlformats.org/officeDocument/2006/relationships/image" Target="../media/image45.png"/><Relationship Id="rId10" Type="http://schemas.openxmlformats.org/officeDocument/2006/relationships/image" Target="../media/image42.png"/><Relationship Id="rId4" Type="http://schemas.openxmlformats.org/officeDocument/2006/relationships/image" Target="../media/image44.png"/><Relationship Id="rId9" Type="http://schemas.openxmlformats.org/officeDocument/2006/relationships/image" Target="../media/image48.png"/></Relationships>
</file>

<file path=ppt/slides/_rels/slide13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1.png"/><Relationship Id="rId7" Type="http://schemas.openxmlformats.org/officeDocument/2006/relationships/image" Target="../media/image46.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43.png"/><Relationship Id="rId5" Type="http://schemas.openxmlformats.org/officeDocument/2006/relationships/image" Target="../media/image45.png"/><Relationship Id="rId10" Type="http://schemas.openxmlformats.org/officeDocument/2006/relationships/image" Target="../media/image42.png"/><Relationship Id="rId4" Type="http://schemas.openxmlformats.org/officeDocument/2006/relationships/image" Target="../media/image44.png"/><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1.png"/></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1.png"/></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1.png"/></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19.png"/></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5.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4.png"/><Relationship Id="rId4" Type="http://schemas.openxmlformats.org/officeDocument/2006/relationships/image" Target="../media/image19.png"/></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4.png"/><Relationship Id="rId4" Type="http://schemas.openxmlformats.org/officeDocument/2006/relationships/image" Target="../media/image19.png"/></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4.png"/></Relationships>
</file>

<file path=ppt/slides/_rels/slide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9.png"/></Relationships>
</file>

<file path=ppt/slides/_rels/slide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29.png"/></Relationships>
</file>

<file path=ppt/slides/_rels/slide9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png"/></Relationships>
</file>

<file path=ppt/slides/_rels/slide9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sp>
        <p:nvSpPr>
          <p:cNvPr id="13" name="!!rectIdpPublic">
            <a:extLst>
              <a:ext uri="{FF2B5EF4-FFF2-40B4-BE49-F238E27FC236}">
                <a16:creationId xmlns:a16="http://schemas.microsoft.com/office/drawing/2014/main" id="{BBE54072-7FA6-E52E-B0DC-9DB5CEC11087}"/>
              </a:ext>
            </a:extLst>
          </p:cNvPr>
          <p:cNvSpPr/>
          <p:nvPr/>
        </p:nvSpPr>
        <p:spPr>
          <a:xfrm>
            <a:off x="6881730" y="7209022"/>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xtIdpPublic">
            <a:extLst>
              <a:ext uri="{FF2B5EF4-FFF2-40B4-BE49-F238E27FC236}">
                <a16:creationId xmlns:a16="http://schemas.microsoft.com/office/drawing/2014/main" id="{0385A3DC-94F4-45C5-3315-49E488FF9B03}"/>
              </a:ext>
            </a:extLst>
          </p:cNvPr>
          <p:cNvSpPr txBox="1"/>
          <p:nvPr/>
        </p:nvSpPr>
        <p:spPr>
          <a:xfrm>
            <a:off x="6883605" y="7207810"/>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23F4F22-AF4C-4DE4-D708-5600719C128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44436" y="6906334"/>
            <a:ext cx="534142" cy="728376"/>
          </a:xfrm>
          <a:prstGeom prst="rect">
            <a:avLst/>
          </a:prstGeom>
        </p:spPr>
      </p:pic>
      <p:pic>
        <p:nvPicPr>
          <p:cNvPr id="16" name="Picture 15">
            <a:extLst>
              <a:ext uri="{FF2B5EF4-FFF2-40B4-BE49-F238E27FC236}">
                <a16:creationId xmlns:a16="http://schemas.microsoft.com/office/drawing/2014/main" id="{76D4620E-B3F7-1FDC-2682-4D3794BCD376}"/>
              </a:ext>
            </a:extLst>
          </p:cNvPr>
          <p:cNvPicPr>
            <a:picLocks noChangeAspect="1"/>
          </p:cNvPicPr>
          <p:nvPr/>
        </p:nvPicPr>
        <p:blipFill>
          <a:blip r:embed="rId6"/>
          <a:stretch>
            <a:fillRect/>
          </a:stretch>
        </p:blipFill>
        <p:spPr>
          <a:xfrm>
            <a:off x="3469333" y="6910491"/>
            <a:ext cx="536698" cy="728376"/>
          </a:xfrm>
          <a:prstGeom prst="rect">
            <a:avLst/>
          </a:prstGeom>
        </p:spPr>
      </p:pic>
      <p:sp>
        <p:nvSpPr>
          <p:cNvPr id="17" name="!!rectIdpPrivate">
            <a:extLst>
              <a:ext uri="{FF2B5EF4-FFF2-40B4-BE49-F238E27FC236}">
                <a16:creationId xmlns:a16="http://schemas.microsoft.com/office/drawing/2014/main" id="{2BD83CCA-B7BC-9D01-21D0-666B8D9116CA}"/>
              </a:ext>
            </a:extLst>
          </p:cNvPr>
          <p:cNvSpPr/>
          <p:nvPr/>
        </p:nvSpPr>
        <p:spPr>
          <a:xfrm>
            <a:off x="4004156" y="7180749"/>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IdpPrivate">
            <a:extLst>
              <a:ext uri="{FF2B5EF4-FFF2-40B4-BE49-F238E27FC236}">
                <a16:creationId xmlns:a16="http://schemas.microsoft.com/office/drawing/2014/main" id="{2930DE60-DD4E-F171-4040-EA11863CDEC9}"/>
              </a:ext>
            </a:extLst>
          </p:cNvPr>
          <p:cNvSpPr txBox="1"/>
          <p:nvPr/>
        </p:nvSpPr>
        <p:spPr>
          <a:xfrm>
            <a:off x="4006031" y="7179537"/>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7" grpId="0" animBg="1"/>
      <p:bldP spid="18"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0" name="!!rectIdpPublic">
            <a:extLst>
              <a:ext uri="{FF2B5EF4-FFF2-40B4-BE49-F238E27FC236}">
                <a16:creationId xmlns:a16="http://schemas.microsoft.com/office/drawing/2014/main" id="{B104D828-A843-E408-2095-1746F1C15562}"/>
              </a:ext>
            </a:extLst>
          </p:cNvPr>
          <p:cNvSpPr/>
          <p:nvPr/>
        </p:nvSpPr>
        <p:spPr>
          <a:xfrm>
            <a:off x="6881730" y="4712564"/>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xtIdpPublic">
            <a:extLst>
              <a:ext uri="{FF2B5EF4-FFF2-40B4-BE49-F238E27FC236}">
                <a16:creationId xmlns:a16="http://schemas.microsoft.com/office/drawing/2014/main" id="{4764F485-4F91-188A-5316-BB6F1AAE29AA}"/>
              </a:ext>
            </a:extLst>
          </p:cNvPr>
          <p:cNvSpPr txBox="1"/>
          <p:nvPr/>
        </p:nvSpPr>
        <p:spPr>
          <a:xfrm>
            <a:off x="6883605" y="4711352"/>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F354181B-9816-D1F4-6E2E-5345AFF67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44436" y="4409876"/>
            <a:ext cx="534142" cy="728376"/>
          </a:xfrm>
          <a:prstGeom prst="rect">
            <a:avLst/>
          </a:prstGeom>
        </p:spPr>
      </p:pic>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6"/>
          <a:stretch>
            <a:fillRect/>
          </a:stretch>
        </p:blipFill>
        <p:spPr>
          <a:xfrm>
            <a:off x="3469333" y="4414033"/>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4004156" y="4684291"/>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4006031" y="4683079"/>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22" presetClass="entr" presetSubtype="2"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sp>
        <p:nvSpPr>
          <p:cNvPr id="12" name="!!rectIdpPublic">
            <a:extLst>
              <a:ext uri="{FF2B5EF4-FFF2-40B4-BE49-F238E27FC236}">
                <a16:creationId xmlns:a16="http://schemas.microsoft.com/office/drawing/2014/main" id="{B37EBBB0-CF88-5131-1C09-72C7AC7D9341}"/>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IdpPublic">
            <a:extLst>
              <a:ext uri="{FF2B5EF4-FFF2-40B4-BE49-F238E27FC236}">
                <a16:creationId xmlns:a16="http://schemas.microsoft.com/office/drawing/2014/main" id="{8335B7FC-F152-6F29-E145-D868F9D6BAB6}"/>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16" name="Picture 15">
            <a:extLst>
              <a:ext uri="{FF2B5EF4-FFF2-40B4-BE49-F238E27FC236}">
                <a16:creationId xmlns:a16="http://schemas.microsoft.com/office/drawing/2014/main" id="{D19103A0-7D35-992C-7390-015E3DA619E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428566" y="338486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rot="10800000" flipV="1">
            <a:off x="6913927" y="3750615"/>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7630020"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7631896"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27" name="!!rectIdpPublic">
            <a:extLst>
              <a:ext uri="{FF2B5EF4-FFF2-40B4-BE49-F238E27FC236}">
                <a16:creationId xmlns:a16="http://schemas.microsoft.com/office/drawing/2014/main" id="{0D2D2306-EF1A-4BC5-C1C8-56D4E65C6AA8}"/>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xtIdpPublic">
            <a:extLst>
              <a:ext uri="{FF2B5EF4-FFF2-40B4-BE49-F238E27FC236}">
                <a16:creationId xmlns:a16="http://schemas.microsoft.com/office/drawing/2014/main" id="{75C84061-4C0D-56E2-DC21-79AF576B7B1F}"/>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9B5ACDEC-A8B0-2765-A56F-63C65BCEFA8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sp>
        <p:nvSpPr>
          <p:cNvPr id="30" name="!!txtSig">
            <a:extLst>
              <a:ext uri="{FF2B5EF4-FFF2-40B4-BE49-F238E27FC236}">
                <a16:creationId xmlns:a16="http://schemas.microsoft.com/office/drawing/2014/main" id="{50887EA7-3C0A-44D7-84AB-85FFDBEC7249}"/>
              </a:ext>
            </a:extLst>
          </p:cNvPr>
          <p:cNvSpPr txBox="1"/>
          <p:nvPr/>
        </p:nvSpPr>
        <p:spPr>
          <a:xfrm>
            <a:off x="7632623"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056921" y="3750615"/>
            <a:ext cx="597445" cy="447008"/>
          </a:xfrm>
          <a:prstGeom prst="straightConnector1">
            <a:avLst/>
          </a:prstGeom>
          <a:ln w="15875">
            <a:solidFill>
              <a:schemeClr val="bg1"/>
            </a:solidFill>
            <a:prstDash val="solid"/>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rot="16200000" flipV="1">
            <a:off x="3171803" y="3712634"/>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27" name="!!rectIdpPublic">
            <a:extLst>
              <a:ext uri="{FF2B5EF4-FFF2-40B4-BE49-F238E27FC236}">
                <a16:creationId xmlns:a16="http://schemas.microsoft.com/office/drawing/2014/main" id="{0D2D2306-EF1A-4BC5-C1C8-56D4E65C6AA8}"/>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xtIdpPublic">
            <a:extLst>
              <a:ext uri="{FF2B5EF4-FFF2-40B4-BE49-F238E27FC236}">
                <a16:creationId xmlns:a16="http://schemas.microsoft.com/office/drawing/2014/main" id="{75C84061-4C0D-56E2-DC21-79AF576B7B1F}"/>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9B5ACDEC-A8B0-2765-A56F-63C65BCEFA8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a:stCxn id="29" idx="1"/>
          </p:cNvCxnSpPr>
          <p:nvPr/>
        </p:nvCxnSpPr>
        <p:spPr>
          <a:xfrm flipH="1" flipV="1">
            <a:off x="3929142" y="2813545"/>
            <a:ext cx="2070020" cy="62712"/>
          </a:xfrm>
          <a:prstGeom prst="straightConnector1">
            <a:avLst/>
          </a:prstGeom>
          <a:ln w="2222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6497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Tree>
    <p:extLst>
      <p:ext uri="{BB962C8B-B14F-4D97-AF65-F5344CB8AC3E}">
        <p14:creationId xmlns:p14="http://schemas.microsoft.com/office/powerpoint/2010/main" val="35366986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Pass">
            <a:extLst>
              <a:ext uri="{FF2B5EF4-FFF2-40B4-BE49-F238E27FC236}">
                <a16:creationId xmlns:a16="http://schemas.microsoft.com/office/drawing/2014/main" id="{EBBE60CF-006D-5B81-F3B2-486184F77BA4}"/>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2" name="!!txtKeycard">
            <a:extLst>
              <a:ext uri="{FF2B5EF4-FFF2-40B4-BE49-F238E27FC236}">
                <a16:creationId xmlns:a16="http://schemas.microsoft.com/office/drawing/2014/main" id="{7F75BA5B-28A7-DDD3-8BEB-CB8777D41DE5}"/>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22" name="!!txtBiometrics">
            <a:extLst>
              <a:ext uri="{FF2B5EF4-FFF2-40B4-BE49-F238E27FC236}">
                <a16:creationId xmlns:a16="http://schemas.microsoft.com/office/drawing/2014/main" id="{DDE02CF4-486A-07F6-F1E6-7AED341384CA}"/>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New code every ~30 seconds</a:t>
            </a:r>
          </a:p>
        </p:txBody>
      </p:sp>
      <p:pic>
        <p:nvPicPr>
          <p:cNvPr id="47" name="Graphic 46" descr="Checkmark with solid fill">
            <a:extLst>
              <a:ext uri="{FF2B5EF4-FFF2-40B4-BE49-F238E27FC236}">
                <a16:creationId xmlns:a16="http://schemas.microsoft.com/office/drawing/2014/main" id="{96B98260-1F9E-CF4D-9D64-706F4B583A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98211" y="3470564"/>
            <a:ext cx="753680" cy="753680"/>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p:cTn id="20" dur="500" fill="hold"/>
                                        <p:tgtEl>
                                          <p:spTgt spid="47"/>
                                        </p:tgtEl>
                                        <p:attrNameLst>
                                          <p:attrName>ppt_w</p:attrName>
                                        </p:attrNameLst>
                                      </p:cBhvr>
                                      <p:tavLst>
                                        <p:tav tm="0">
                                          <p:val>
                                            <p:fltVal val="0"/>
                                          </p:val>
                                        </p:tav>
                                        <p:tav tm="100000">
                                          <p:val>
                                            <p:strVal val="#ppt_w"/>
                                          </p:val>
                                        </p:tav>
                                      </p:tavLst>
                                    </p:anim>
                                    <p:anim calcmode="lin" valueType="num">
                                      <p:cBhvr>
                                        <p:cTn id="21" dur="500" fill="hold"/>
                                        <p:tgtEl>
                                          <p:spTgt spid="47"/>
                                        </p:tgtEl>
                                        <p:attrNameLst>
                                          <p:attrName>ppt_h</p:attrName>
                                        </p:attrNameLst>
                                      </p:cBhvr>
                                      <p:tavLst>
                                        <p:tav tm="0">
                                          <p:val>
                                            <p:fltVal val="0"/>
                                          </p:val>
                                        </p:tav>
                                        <p:tav tm="100000">
                                          <p:val>
                                            <p:strVal val="#ppt_h"/>
                                          </p:val>
                                        </p:tav>
                                      </p:tavLst>
                                    </p:anim>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10" presetClass="entr" presetSubtype="0"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6709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23521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24883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30602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30602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1378"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73419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73307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73405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73293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92802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86912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7"/>
          <a:stretch>
            <a:fillRect/>
          </a:stretch>
        </p:blipFill>
        <p:spPr>
          <a:xfrm>
            <a:off x="5254572" y="509364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8"/>
          <a:stretch>
            <a:fillRect/>
          </a:stretch>
        </p:blipFill>
        <p:spPr>
          <a:xfrm>
            <a:off x="5232122" y="4136205"/>
            <a:ext cx="1692337" cy="8523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5401607" y="4621339"/>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5283265" y="557465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1" name="TextBox 50">
            <a:extLst>
              <a:ext uri="{FF2B5EF4-FFF2-40B4-BE49-F238E27FC236}">
                <a16:creationId xmlns:a16="http://schemas.microsoft.com/office/drawing/2014/main" id="{130A865D-6A39-DB00-A447-D13B27DB9D11}"/>
              </a:ext>
            </a:extLst>
          </p:cNvPr>
          <p:cNvSpPr txBox="1"/>
          <p:nvPr/>
        </p:nvSpPr>
        <p:spPr>
          <a:xfrm>
            <a:off x="6806187" y="3940644"/>
            <a:ext cx="1001534" cy="1938992"/>
          </a:xfrm>
          <a:prstGeom prst="rect">
            <a:avLst/>
          </a:prstGeom>
          <a:noFill/>
        </p:spPr>
        <p:txBody>
          <a:bodyPr wrap="square" rtlCol="0">
            <a:spAutoFit/>
          </a:bodyPr>
          <a:lstStyle/>
          <a:p>
            <a:pPr algn="ctr"/>
            <a:r>
              <a:rPr lang="en-US" sz="12000" dirty="0">
                <a:solidFill>
                  <a:schemeClr val="bg1"/>
                </a:solidFill>
                <a:latin typeface="Corbel" panose="020B0503020204020204" pitchFamily="34" charset="0"/>
              </a:rPr>
              <a:t>}</a:t>
            </a:r>
          </a:p>
        </p:txBody>
      </p:sp>
      <p:sp>
        <p:nvSpPr>
          <p:cNvPr id="52" name="TextBox 51">
            <a:extLst>
              <a:ext uri="{FF2B5EF4-FFF2-40B4-BE49-F238E27FC236}">
                <a16:creationId xmlns:a16="http://schemas.microsoft.com/office/drawing/2014/main" id="{1EA49071-A81F-ACB1-0E48-83DDD37B9F9D}"/>
              </a:ext>
            </a:extLst>
          </p:cNvPr>
          <p:cNvSpPr txBox="1"/>
          <p:nvPr/>
        </p:nvSpPr>
        <p:spPr>
          <a:xfrm>
            <a:off x="7444204" y="4667506"/>
            <a:ext cx="266607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"Passkey"  is basically a public/private key pair</a:t>
            </a:r>
          </a:p>
        </p:txBody>
      </p:sp>
    </p:spTree>
    <p:extLst>
      <p:ext uri="{BB962C8B-B14F-4D97-AF65-F5344CB8AC3E}">
        <p14:creationId xmlns:p14="http://schemas.microsoft.com/office/powerpoint/2010/main" val="340313041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47" grpId="0"/>
      <p:bldP spid="49" grpId="0"/>
      <p:bldP spid="51" grpId="0"/>
      <p:bldP spid="52"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stretch>
            <a:fillRect/>
          </a:stretch>
        </p:blipFill>
        <p:spPr>
          <a:xfrm>
            <a:off x="7408879" y="3344068"/>
            <a:ext cx="1692337" cy="8523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5369023" y="293975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5370898" y="293853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9473026"/>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22" presetClass="entr" presetSubtype="2" fill="hold" nodeType="after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right)">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3" grpId="0" animBg="1"/>
      <p:bldP spid="54"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stretch>
            <a:fillRect/>
          </a:stretch>
        </p:blipFill>
        <p:spPr>
          <a:xfrm>
            <a:off x="7408879" y="3344068"/>
            <a:ext cx="1692337" cy="8523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2777027"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2778902"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p>
          <a:p>
            <a:pPr algn="ctr"/>
            <a:r>
              <a:rPr lang="en-US" sz="2000" b="1" dirty="0">
                <a:solidFill>
                  <a:schemeClr val="bg1"/>
                </a:solidFill>
                <a:latin typeface="Corbel" panose="020B0503020204020204" pitchFamily="34" charset="0"/>
              </a:rPr>
              <a:t>signed with private key</a:t>
            </a:r>
          </a:p>
        </p:txBody>
      </p:sp>
    </p:spTree>
    <p:extLst>
      <p:ext uri="{BB962C8B-B14F-4D97-AF65-F5344CB8AC3E}">
        <p14:creationId xmlns:p14="http://schemas.microsoft.com/office/powerpoint/2010/main" val="2898408914"/>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stretch>
            <a:fillRect/>
          </a:stretch>
        </p:blipFill>
        <p:spPr>
          <a:xfrm>
            <a:off x="7408879" y="3344068"/>
            <a:ext cx="1692337" cy="8523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4" name="Picture 2">
            <a:extLst>
              <a:ext uri="{FF2B5EF4-FFF2-40B4-BE49-F238E27FC236}">
                <a16:creationId xmlns:a16="http://schemas.microsoft.com/office/drawing/2014/main" id="{CA539BE9-FA0D-55A9-A062-B43A40EB5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E072D088-EA5B-C796-5E7D-8AE697941ADC}"/>
              </a:ext>
            </a:extLst>
          </p:cNvPr>
          <p:cNvSpPr/>
          <p:nvPr/>
        </p:nvSpPr>
        <p:spPr>
          <a:xfrm>
            <a:off x="8261007"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3CD946-84FF-0CD0-E9A2-E4730B6EBE8C}"/>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227548635"/>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1+#ppt_w/2"/>
                                          </p:val>
                                        </p:tav>
                                        <p:tav tm="100000">
                                          <p:val>
                                            <p:strVal val="#ppt_x"/>
                                          </p:val>
                                        </p:tav>
                                      </p:tavLst>
                                    </p:anim>
                                    <p:anim calcmode="lin" valueType="num">
                                      <p:cBhvr additive="base">
                                        <p:cTn id="13" dur="500" fill="hold"/>
                                        <p:tgtEl>
                                          <p:spTgt spid="2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2840397"/>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4917134"/>
            <a:ext cx="3310431" cy="707886"/>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is a passkey API</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built into modern browsers</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cxnSp>
        <p:nvCxnSpPr>
          <p:cNvPr id="56" name="!!arrow1">
            <a:extLst>
              <a:ext uri="{FF2B5EF4-FFF2-40B4-BE49-F238E27FC236}">
                <a16:creationId xmlns:a16="http://schemas.microsoft.com/office/drawing/2014/main" id="{EDF48415-A4A6-4779-6DBF-36B8EA57A371}"/>
              </a:ext>
            </a:extLst>
          </p:cNvPr>
          <p:cNvCxnSpPr>
            <a:cxnSpLocks/>
          </p:cNvCxnSpPr>
          <p:nvPr/>
        </p:nvCxnSpPr>
        <p:spPr>
          <a:xfrm flipH="1" flipV="1">
            <a:off x="4121230" y="3245656"/>
            <a:ext cx="666670" cy="91994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59" name="Picture 2">
            <a:extLst>
              <a:ext uri="{FF2B5EF4-FFF2-40B4-BE49-F238E27FC236}">
                <a16:creationId xmlns:a16="http://schemas.microsoft.com/office/drawing/2014/main" id="{30E22480-A5E8-4D02-5696-F248BD0FD8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813757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USB-A YubiKey 5 NFC Two Factor Security Key | Yubico">
            <a:extLst>
              <a:ext uri="{FF2B5EF4-FFF2-40B4-BE49-F238E27FC236}">
                <a16:creationId xmlns:a16="http://schemas.microsoft.com/office/drawing/2014/main" id="{6E73ED09-E23C-F5DB-84C8-BCE250719C5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682969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PNG Image Transparent: Iphone Png Transparent">
            <a:extLst>
              <a:ext uri="{FF2B5EF4-FFF2-40B4-BE49-F238E27FC236}">
                <a16:creationId xmlns:a16="http://schemas.microsoft.com/office/drawing/2014/main" id="{86B5568B-CDB9-8AB0-DB80-A394704C0A5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7605054"/>
            <a:ext cx="997084" cy="158535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C705323C-4ECA-2ECB-2E04-2467EDFC8284}"/>
              </a:ext>
            </a:extLst>
          </p:cNvPr>
          <p:cNvPicPr>
            <a:picLocks noChangeAspect="1"/>
          </p:cNvPicPr>
          <p:nvPr/>
        </p:nvPicPr>
        <p:blipFill>
          <a:blip r:embed="rId9"/>
          <a:stretch>
            <a:fillRect/>
          </a:stretch>
        </p:blipFill>
        <p:spPr>
          <a:xfrm>
            <a:off x="1852658" y="8612557"/>
            <a:ext cx="1668244" cy="852321"/>
          </a:xfrm>
          <a:prstGeom prst="rect">
            <a:avLst/>
          </a:prstGeom>
        </p:spPr>
      </p:pic>
      <p:sp>
        <p:nvSpPr>
          <p:cNvPr id="1024" name="TextBox 1023">
            <a:extLst>
              <a:ext uri="{FF2B5EF4-FFF2-40B4-BE49-F238E27FC236}">
                <a16:creationId xmlns:a16="http://schemas.microsoft.com/office/drawing/2014/main" id="{26D50719-CDAC-1410-5FB3-AF22E242AE80}"/>
              </a:ext>
            </a:extLst>
          </p:cNvPr>
          <p:cNvSpPr txBox="1"/>
          <p:nvPr/>
        </p:nvSpPr>
        <p:spPr>
          <a:xfrm>
            <a:off x="1881351" y="90935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Tree>
    <p:extLst>
      <p:ext uri="{BB962C8B-B14F-4D97-AF65-F5344CB8AC3E}">
        <p14:creationId xmlns:p14="http://schemas.microsoft.com/office/powerpoint/2010/main" val="30168313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2840397"/>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4917134"/>
            <a:ext cx="3310431" cy="1015663"/>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allows browsers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retrieve/store keys in FIDO2 compliant hardware</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pic>
        <p:nvPicPr>
          <p:cNvPr id="51" name="Picture 2">
            <a:extLst>
              <a:ext uri="{FF2B5EF4-FFF2-40B4-BE49-F238E27FC236}">
                <a16:creationId xmlns:a16="http://schemas.microsoft.com/office/drawing/2014/main" id="{7E7686C4-5A35-A1A6-6D6B-3620DF4D0C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480382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USB-A YubiKey 5 NFC Two Factor Security Key | Yubico">
            <a:extLst>
              <a:ext uri="{FF2B5EF4-FFF2-40B4-BE49-F238E27FC236}">
                <a16:creationId xmlns:a16="http://schemas.microsoft.com/office/drawing/2014/main" id="{8E4E872F-B428-F3DB-9310-9DCA6FEBDC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349594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NG Image Transparent: Iphone Png Transparent">
            <a:extLst>
              <a:ext uri="{FF2B5EF4-FFF2-40B4-BE49-F238E27FC236}">
                <a16:creationId xmlns:a16="http://schemas.microsoft.com/office/drawing/2014/main" id="{C40080D7-B4AA-5675-FB63-E771CE51CA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4271304"/>
            <a:ext cx="997084" cy="158535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arrow1">
            <a:extLst>
              <a:ext uri="{FF2B5EF4-FFF2-40B4-BE49-F238E27FC236}">
                <a16:creationId xmlns:a16="http://schemas.microsoft.com/office/drawing/2014/main" id="{9C04D96E-DFC3-4B3D-F36C-D0F532DF80A7}"/>
              </a:ext>
            </a:extLst>
          </p:cNvPr>
          <p:cNvCxnSpPr>
            <a:cxnSpLocks/>
          </p:cNvCxnSpPr>
          <p:nvPr/>
        </p:nvCxnSpPr>
        <p:spPr>
          <a:xfrm rot="16200000" flipH="1" flipV="1">
            <a:off x="3216355" y="3417106"/>
            <a:ext cx="954371" cy="590103"/>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B5467CD6-1C75-0CAE-78C5-F2BDA6A2E668}"/>
              </a:ext>
            </a:extLst>
          </p:cNvPr>
          <p:cNvPicPr>
            <a:picLocks noChangeAspect="1"/>
          </p:cNvPicPr>
          <p:nvPr/>
        </p:nvPicPr>
        <p:blipFill>
          <a:blip r:embed="rId9"/>
          <a:stretch>
            <a:fillRect/>
          </a:stretch>
        </p:blipFill>
        <p:spPr>
          <a:xfrm>
            <a:off x="4998161" y="6887685"/>
            <a:ext cx="2119478" cy="1036932"/>
          </a:xfrm>
          <a:prstGeom prst="rect">
            <a:avLst/>
          </a:prstGeom>
        </p:spPr>
      </p:pic>
      <p:sp>
        <p:nvSpPr>
          <p:cNvPr id="18" name="TextBox 17">
            <a:extLst>
              <a:ext uri="{FF2B5EF4-FFF2-40B4-BE49-F238E27FC236}">
                <a16:creationId xmlns:a16="http://schemas.microsoft.com/office/drawing/2014/main" id="{46D71F2B-F821-A7D5-10A0-F3E28B28A451}"/>
              </a:ext>
            </a:extLst>
          </p:cNvPr>
          <p:cNvSpPr txBox="1"/>
          <p:nvPr/>
        </p:nvSpPr>
        <p:spPr>
          <a:xfrm>
            <a:off x="3885038" y="7924617"/>
            <a:ext cx="434572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FIDO2 is a security standard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for using those keys for authentication</a:t>
            </a:r>
          </a:p>
        </p:txBody>
      </p:sp>
      <p:pic>
        <p:nvPicPr>
          <p:cNvPr id="19" name="Picture 18">
            <a:extLst>
              <a:ext uri="{FF2B5EF4-FFF2-40B4-BE49-F238E27FC236}">
                <a16:creationId xmlns:a16="http://schemas.microsoft.com/office/drawing/2014/main" id="{A3EDD8B7-204C-8035-AD94-7F98D059D904}"/>
              </a:ext>
            </a:extLst>
          </p:cNvPr>
          <p:cNvPicPr>
            <a:picLocks noChangeAspect="1"/>
          </p:cNvPicPr>
          <p:nvPr/>
        </p:nvPicPr>
        <p:blipFill>
          <a:blip r:embed="rId10"/>
          <a:stretch>
            <a:fillRect/>
          </a:stretch>
        </p:blipFill>
        <p:spPr>
          <a:xfrm>
            <a:off x="1852658" y="5856657"/>
            <a:ext cx="1668244" cy="852321"/>
          </a:xfrm>
          <a:prstGeom prst="rect">
            <a:avLst/>
          </a:prstGeom>
        </p:spPr>
      </p:pic>
      <p:sp>
        <p:nvSpPr>
          <p:cNvPr id="20" name="TextBox 19">
            <a:extLst>
              <a:ext uri="{FF2B5EF4-FFF2-40B4-BE49-F238E27FC236}">
                <a16:creationId xmlns:a16="http://schemas.microsoft.com/office/drawing/2014/main" id="{438BB284-7785-8C21-EB3F-5F4330B6492A}"/>
              </a:ext>
            </a:extLst>
          </p:cNvPr>
          <p:cNvSpPr txBox="1"/>
          <p:nvPr/>
        </p:nvSpPr>
        <p:spPr>
          <a:xfrm>
            <a:off x="1881351" y="63376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pic>
        <p:nvPicPr>
          <p:cNvPr id="21" name="Picture 20">
            <a:extLst>
              <a:ext uri="{FF2B5EF4-FFF2-40B4-BE49-F238E27FC236}">
                <a16:creationId xmlns:a16="http://schemas.microsoft.com/office/drawing/2014/main" id="{528C894F-894F-D25E-5FE5-D8B15C8BA859}"/>
              </a:ext>
            </a:extLst>
          </p:cNvPr>
          <p:cNvPicPr>
            <a:picLocks noChangeAspect="1"/>
          </p:cNvPicPr>
          <p:nvPr/>
        </p:nvPicPr>
        <p:blipFill>
          <a:blip r:embed="rId11"/>
          <a:stretch>
            <a:fillRect/>
          </a:stretch>
        </p:blipFill>
        <p:spPr>
          <a:xfrm>
            <a:off x="8348679" y="7103268"/>
            <a:ext cx="1692337" cy="852322"/>
          </a:xfrm>
          <a:prstGeom prst="rect">
            <a:avLst/>
          </a:prstGeom>
        </p:spPr>
      </p:pic>
      <p:sp>
        <p:nvSpPr>
          <p:cNvPr id="23" name="TextBox 22">
            <a:extLst>
              <a:ext uri="{FF2B5EF4-FFF2-40B4-BE49-F238E27FC236}">
                <a16:creationId xmlns:a16="http://schemas.microsoft.com/office/drawing/2014/main" id="{0B14133E-2EE3-E7C8-2695-3987F4822AA5}"/>
              </a:ext>
            </a:extLst>
          </p:cNvPr>
          <p:cNvSpPr txBox="1"/>
          <p:nvPr/>
        </p:nvSpPr>
        <p:spPr>
          <a:xfrm>
            <a:off x="8538072" y="78396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Tree>
    <p:extLst>
      <p:ext uri="{BB962C8B-B14F-4D97-AF65-F5344CB8AC3E}">
        <p14:creationId xmlns:p14="http://schemas.microsoft.com/office/powerpoint/2010/main" val="833484580"/>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4347830"/>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944922"/>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3021659"/>
            <a:ext cx="3310431" cy="1015663"/>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allows browsers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retrieve/store keys in FIDO2 compliant hardware</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pic>
        <p:nvPicPr>
          <p:cNvPr id="51" name="Picture 2">
            <a:extLst>
              <a:ext uri="{FF2B5EF4-FFF2-40B4-BE49-F238E27FC236}">
                <a16:creationId xmlns:a16="http://schemas.microsoft.com/office/drawing/2014/main" id="{7E7686C4-5A35-A1A6-6D6B-3620DF4D0C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480382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USB-A YubiKey 5 NFC Two Factor Security Key | Yubico">
            <a:extLst>
              <a:ext uri="{FF2B5EF4-FFF2-40B4-BE49-F238E27FC236}">
                <a16:creationId xmlns:a16="http://schemas.microsoft.com/office/drawing/2014/main" id="{8E4E872F-B428-F3DB-9310-9DCA6FEBDC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349594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NG Image Transparent: Iphone Png Transparent">
            <a:extLst>
              <a:ext uri="{FF2B5EF4-FFF2-40B4-BE49-F238E27FC236}">
                <a16:creationId xmlns:a16="http://schemas.microsoft.com/office/drawing/2014/main" id="{C40080D7-B4AA-5675-FB63-E771CE51CA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4271304"/>
            <a:ext cx="997084" cy="158535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arrow1">
            <a:extLst>
              <a:ext uri="{FF2B5EF4-FFF2-40B4-BE49-F238E27FC236}">
                <a16:creationId xmlns:a16="http://schemas.microsoft.com/office/drawing/2014/main" id="{9C04D96E-DFC3-4B3D-F36C-D0F532DF80A7}"/>
              </a:ext>
            </a:extLst>
          </p:cNvPr>
          <p:cNvCxnSpPr>
            <a:cxnSpLocks/>
          </p:cNvCxnSpPr>
          <p:nvPr/>
        </p:nvCxnSpPr>
        <p:spPr>
          <a:xfrm>
            <a:off x="3728872" y="4718100"/>
            <a:ext cx="3869400" cy="0"/>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B5D8FAA-7610-D71B-6D3B-55750F3C1B5F}"/>
              </a:ext>
            </a:extLst>
          </p:cNvPr>
          <p:cNvPicPr>
            <a:picLocks noChangeAspect="1"/>
          </p:cNvPicPr>
          <p:nvPr/>
        </p:nvPicPr>
        <p:blipFill>
          <a:blip r:embed="rId9"/>
          <a:stretch>
            <a:fillRect/>
          </a:stretch>
        </p:blipFill>
        <p:spPr>
          <a:xfrm>
            <a:off x="4998161" y="4887435"/>
            <a:ext cx="2119478" cy="1036932"/>
          </a:xfrm>
          <a:prstGeom prst="rect">
            <a:avLst/>
          </a:prstGeom>
        </p:spPr>
      </p:pic>
      <p:sp>
        <p:nvSpPr>
          <p:cNvPr id="20" name="TextBox 19">
            <a:extLst>
              <a:ext uri="{FF2B5EF4-FFF2-40B4-BE49-F238E27FC236}">
                <a16:creationId xmlns:a16="http://schemas.microsoft.com/office/drawing/2014/main" id="{CADE2869-0CEF-A421-5C74-D9A1860259B2}"/>
              </a:ext>
            </a:extLst>
          </p:cNvPr>
          <p:cNvSpPr txBox="1"/>
          <p:nvPr/>
        </p:nvSpPr>
        <p:spPr>
          <a:xfrm>
            <a:off x="3885038" y="5924367"/>
            <a:ext cx="434572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FIDO2 is a security standard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for using those keys for authentication</a:t>
            </a:r>
          </a:p>
        </p:txBody>
      </p:sp>
      <p:pic>
        <p:nvPicPr>
          <p:cNvPr id="21" name="Picture 20">
            <a:extLst>
              <a:ext uri="{FF2B5EF4-FFF2-40B4-BE49-F238E27FC236}">
                <a16:creationId xmlns:a16="http://schemas.microsoft.com/office/drawing/2014/main" id="{C1EF086A-B325-B4E9-B0E0-56A8E4B30781}"/>
              </a:ext>
            </a:extLst>
          </p:cNvPr>
          <p:cNvPicPr>
            <a:picLocks noChangeAspect="1"/>
          </p:cNvPicPr>
          <p:nvPr/>
        </p:nvPicPr>
        <p:blipFill>
          <a:blip r:embed="rId10"/>
          <a:stretch>
            <a:fillRect/>
          </a:stretch>
        </p:blipFill>
        <p:spPr>
          <a:xfrm>
            <a:off x="1852658" y="5856657"/>
            <a:ext cx="1668244" cy="852321"/>
          </a:xfrm>
          <a:prstGeom prst="rect">
            <a:avLst/>
          </a:prstGeom>
        </p:spPr>
      </p:pic>
      <p:sp>
        <p:nvSpPr>
          <p:cNvPr id="23" name="TextBox 22">
            <a:extLst>
              <a:ext uri="{FF2B5EF4-FFF2-40B4-BE49-F238E27FC236}">
                <a16:creationId xmlns:a16="http://schemas.microsoft.com/office/drawing/2014/main" id="{237513AF-8D9C-B74D-4C58-9317AFF3944B}"/>
              </a:ext>
            </a:extLst>
          </p:cNvPr>
          <p:cNvSpPr txBox="1"/>
          <p:nvPr/>
        </p:nvSpPr>
        <p:spPr>
          <a:xfrm>
            <a:off x="1881351" y="63376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pic>
        <p:nvPicPr>
          <p:cNvPr id="24" name="Picture 23">
            <a:extLst>
              <a:ext uri="{FF2B5EF4-FFF2-40B4-BE49-F238E27FC236}">
                <a16:creationId xmlns:a16="http://schemas.microsoft.com/office/drawing/2014/main" id="{166A0705-5CFD-ACFD-4702-D77711310FD8}"/>
              </a:ext>
            </a:extLst>
          </p:cNvPr>
          <p:cNvPicPr>
            <a:picLocks noChangeAspect="1"/>
          </p:cNvPicPr>
          <p:nvPr/>
        </p:nvPicPr>
        <p:blipFill>
          <a:blip r:embed="rId11"/>
          <a:stretch>
            <a:fillRect/>
          </a:stretch>
        </p:blipFill>
        <p:spPr>
          <a:xfrm>
            <a:off x="8348679" y="5376068"/>
            <a:ext cx="1692337" cy="852322"/>
          </a:xfrm>
          <a:prstGeom prst="rect">
            <a:avLst/>
          </a:prstGeom>
        </p:spPr>
      </p:pic>
      <p:sp>
        <p:nvSpPr>
          <p:cNvPr id="25" name="TextBox 24">
            <a:extLst>
              <a:ext uri="{FF2B5EF4-FFF2-40B4-BE49-F238E27FC236}">
                <a16:creationId xmlns:a16="http://schemas.microsoft.com/office/drawing/2014/main" id="{01E2D43F-3312-8649-6358-1E26B84415DA}"/>
              </a:ext>
            </a:extLst>
          </p:cNvPr>
          <p:cNvSpPr txBox="1"/>
          <p:nvPr/>
        </p:nvSpPr>
        <p:spPr>
          <a:xfrm>
            <a:off x="8538072" y="6112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Tree>
    <p:extLst>
      <p:ext uri="{BB962C8B-B14F-4D97-AF65-F5344CB8AC3E}">
        <p14:creationId xmlns:p14="http://schemas.microsoft.com/office/powerpoint/2010/main" val="275699056"/>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619639"/>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299602"/>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2830796"/>
            <a:ext cx="873678" cy="15666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170837"/>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9388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Authenticator Apps</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468185"/>
            <a:ext cx="873678" cy="41343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250822"/>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4952327"/>
            <a:ext cx="873678" cy="119191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404088"/>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Bit.ly/CodeMash24Auth</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6647"/>
            <a:ext cx="2142099" cy="2142099"/>
          </a:xfrm>
          <a:prstGeom prst="rect">
            <a:avLst/>
          </a:prstGeom>
        </p:spPr>
      </p:pic>
      <p:sp>
        <p:nvSpPr>
          <p:cNvPr id="9" name="TextBox 8">
            <a:extLst>
              <a:ext uri="{FF2B5EF4-FFF2-40B4-BE49-F238E27FC236}">
                <a16:creationId xmlns:a16="http://schemas.microsoft.com/office/drawing/2014/main" id="{37C9375F-380E-BC98-3034-D41C7771404F}"/>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11" name="TextBox 10">
            <a:extLst>
              <a:ext uri="{FF2B5EF4-FFF2-40B4-BE49-F238E27FC236}">
                <a16:creationId xmlns:a16="http://schemas.microsoft.com/office/drawing/2014/main" id="{94EF84A6-A3E5-9DE1-9878-11FE93C85930}"/>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409172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783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2" name="Picture 11">
            <a:extLst>
              <a:ext uri="{FF2B5EF4-FFF2-40B4-BE49-F238E27FC236}">
                <a16:creationId xmlns:a16="http://schemas.microsoft.com/office/drawing/2014/main" id="{4B294726-BADD-DB4C-B81B-B40B00E2BF6B}"/>
              </a:ext>
            </a:extLst>
          </p:cNvPr>
          <p:cNvPicPr>
            <a:picLocks noChangeAspect="1"/>
          </p:cNvPicPr>
          <p:nvPr/>
        </p:nvPicPr>
        <p:blipFill>
          <a:blip r:embed="rId3"/>
          <a:stretch>
            <a:fillRect/>
          </a:stretch>
        </p:blipFill>
        <p:spPr>
          <a:xfrm>
            <a:off x="-30042" y="1439464"/>
            <a:ext cx="6315956" cy="3465641"/>
          </a:xfrm>
          <a:prstGeom prst="rect">
            <a:avLst/>
          </a:prstGeom>
        </p:spPr>
      </p:pic>
      <p:pic>
        <p:nvPicPr>
          <p:cNvPr id="8" name="Picture 7">
            <a:extLst>
              <a:ext uri="{FF2B5EF4-FFF2-40B4-BE49-F238E27FC236}">
                <a16:creationId xmlns:a16="http://schemas.microsoft.com/office/drawing/2014/main" id="{02A17269-96DC-94F8-EADB-B02DBE036BC7}"/>
              </a:ext>
            </a:extLst>
          </p:cNvPr>
          <p:cNvPicPr>
            <a:picLocks noChangeAspect="1"/>
          </p:cNvPicPr>
          <p:nvPr/>
        </p:nvPicPr>
        <p:blipFill>
          <a:blip r:embed="rId4"/>
          <a:stretch>
            <a:fillRect/>
          </a:stretch>
        </p:blipFill>
        <p:spPr>
          <a:xfrm>
            <a:off x="5782125" y="1439464"/>
            <a:ext cx="6315956" cy="2753109"/>
          </a:xfrm>
          <a:prstGeom prst="rect">
            <a:avLst/>
          </a:prstGeom>
        </p:spPr>
      </p:pic>
      <p:pic>
        <p:nvPicPr>
          <p:cNvPr id="14" name="Picture 13">
            <a:extLst>
              <a:ext uri="{FF2B5EF4-FFF2-40B4-BE49-F238E27FC236}">
                <a16:creationId xmlns:a16="http://schemas.microsoft.com/office/drawing/2014/main" id="{E3D46B36-4505-BDCC-9CCE-D8C4ADC8F730}"/>
              </a:ext>
            </a:extLst>
          </p:cNvPr>
          <p:cNvPicPr>
            <a:picLocks noChangeAspect="1"/>
          </p:cNvPicPr>
          <p:nvPr/>
        </p:nvPicPr>
        <p:blipFill>
          <a:blip r:embed="rId5"/>
          <a:stretch>
            <a:fillRect/>
          </a:stretch>
        </p:blipFill>
        <p:spPr>
          <a:xfrm>
            <a:off x="-30042" y="3464806"/>
            <a:ext cx="6420010" cy="2432154"/>
          </a:xfrm>
          <a:prstGeom prst="rect">
            <a:avLst/>
          </a:prstGeom>
        </p:spPr>
      </p:pic>
      <p:pic>
        <p:nvPicPr>
          <p:cNvPr id="16" name="Picture 15">
            <a:extLst>
              <a:ext uri="{FF2B5EF4-FFF2-40B4-BE49-F238E27FC236}">
                <a16:creationId xmlns:a16="http://schemas.microsoft.com/office/drawing/2014/main" id="{FC215D04-077D-F160-A2CD-0377C55AB127}"/>
              </a:ext>
            </a:extLst>
          </p:cNvPr>
          <p:cNvPicPr>
            <a:picLocks noChangeAspect="1"/>
          </p:cNvPicPr>
          <p:nvPr/>
        </p:nvPicPr>
        <p:blipFill>
          <a:blip r:embed="rId6"/>
          <a:stretch>
            <a:fillRect/>
          </a:stretch>
        </p:blipFill>
        <p:spPr>
          <a:xfrm>
            <a:off x="6163734" y="4024760"/>
            <a:ext cx="6494771" cy="3432502"/>
          </a:xfrm>
          <a:prstGeom prst="rect">
            <a:avLst/>
          </a:prstGeom>
        </p:spPr>
      </p:pic>
      <p:pic>
        <p:nvPicPr>
          <p:cNvPr id="10" name="Picture 9">
            <a:extLst>
              <a:ext uri="{FF2B5EF4-FFF2-40B4-BE49-F238E27FC236}">
                <a16:creationId xmlns:a16="http://schemas.microsoft.com/office/drawing/2014/main" id="{6662FE3C-0BA6-4FB7-61C3-37BE329641F4}"/>
              </a:ext>
            </a:extLst>
          </p:cNvPr>
          <p:cNvPicPr>
            <a:picLocks noChangeAspect="1"/>
          </p:cNvPicPr>
          <p:nvPr/>
        </p:nvPicPr>
        <p:blipFill>
          <a:blip r:embed="rId7"/>
          <a:stretch>
            <a:fillRect/>
          </a:stretch>
        </p:blipFill>
        <p:spPr>
          <a:xfrm>
            <a:off x="-420622" y="5237281"/>
            <a:ext cx="6706536" cy="2314898"/>
          </a:xfrm>
          <a:prstGeom prst="rect">
            <a:avLst/>
          </a:prstGeom>
        </p:spPr>
      </p:pic>
    </p:spTree>
    <p:extLst>
      <p:ext uri="{BB962C8B-B14F-4D97-AF65-F5344CB8AC3E}">
        <p14:creationId xmlns:p14="http://schemas.microsoft.com/office/powerpoint/2010/main" val="422088856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FE1E2-8BAE-744D-91F9-BA45E865F935}"/>
              </a:ext>
            </a:extLst>
          </p:cNvPr>
          <p:cNvSpPr txBox="1">
            <a:spLocks/>
          </p:cNvSpPr>
          <p:nvPr/>
        </p:nvSpPr>
        <p:spPr>
          <a:xfrm>
            <a:off x="818850" y="55392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0" name="Picture 9">
            <a:extLst>
              <a:ext uri="{FF2B5EF4-FFF2-40B4-BE49-F238E27FC236}">
                <a16:creationId xmlns:a16="http://schemas.microsoft.com/office/drawing/2014/main" id="{10AFAF31-D543-1889-D92F-C182B6E8D2D2}"/>
              </a:ext>
            </a:extLst>
          </p:cNvPr>
          <p:cNvPicPr>
            <a:picLocks noChangeAspect="1"/>
          </p:cNvPicPr>
          <p:nvPr/>
        </p:nvPicPr>
        <p:blipFill>
          <a:blip r:embed="rId3"/>
          <a:stretch>
            <a:fillRect/>
          </a:stretch>
        </p:blipFill>
        <p:spPr>
          <a:xfrm>
            <a:off x="3241367" y="0"/>
            <a:ext cx="5633066" cy="5644515"/>
          </a:xfrm>
          <a:prstGeom prst="rect">
            <a:avLst/>
          </a:prstGeom>
        </p:spPr>
      </p:pic>
    </p:spTree>
    <p:extLst>
      <p:ext uri="{BB962C8B-B14F-4D97-AF65-F5344CB8AC3E}">
        <p14:creationId xmlns:p14="http://schemas.microsoft.com/office/powerpoint/2010/main" val="347502062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20" grpId="0"/>
      <p:bldP spid="21"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the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grpSp>
        <p:nvGrpSpPr>
          <p:cNvPr id="3" name="Group 2">
            <a:extLst>
              <a:ext uri="{FF2B5EF4-FFF2-40B4-BE49-F238E27FC236}">
                <a16:creationId xmlns:a16="http://schemas.microsoft.com/office/drawing/2014/main" id="{91AEE6BC-B29D-5722-AADC-BFB29C932C3A}"/>
              </a:ext>
            </a:extLst>
          </p:cNvPr>
          <p:cNvGrpSpPr/>
          <p:nvPr/>
        </p:nvGrpSpPr>
        <p:grpSpPr>
          <a:xfrm>
            <a:off x="-3616377" y="2526657"/>
            <a:ext cx="1746757" cy="2261244"/>
            <a:chOff x="9592919" y="3281030"/>
            <a:chExt cx="2412301" cy="3122817"/>
          </a:xfrm>
        </p:grpSpPr>
        <p:sp>
          <p:nvSpPr>
            <p:cNvPr id="4" name="Freeform 158">
              <a:extLst>
                <a:ext uri="{FF2B5EF4-FFF2-40B4-BE49-F238E27FC236}">
                  <a16:creationId xmlns:a16="http://schemas.microsoft.com/office/drawing/2014/main" id="{32BBA117-F2A6-DCAE-6308-EFD61D63AD9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5DF2978A-F5C3-583F-417F-456C45C18145}"/>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2A3936FB-0BE8-649D-C75D-814EDE07A0A1}"/>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0D28AD53-F786-5B74-4532-8DD8107287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C1F09002-870A-3213-BF20-2DFC3249FCB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EE440930-F8D8-58B1-B77B-41844F3BB1A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B3FF2EC7-CD9D-C2AE-8DF4-783F7349B0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9DE990EC-BEDD-1EB8-FF7D-40E89BB51F1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69B8FEE-EC21-7C19-4278-E7418734D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44"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7F67AD-1C34-882E-4285-74EE62000788}"/>
              </a:ext>
            </a:extLst>
          </p:cNvPr>
          <p:cNvPicPr>
            <a:picLocks noChangeAspect="1"/>
          </p:cNvPicPr>
          <p:nvPr/>
        </p:nvPicPr>
        <p:blipFill>
          <a:blip r:embed="rId4"/>
          <a:stretch>
            <a:fillRect/>
          </a:stretch>
        </p:blipFill>
        <p:spPr>
          <a:xfrm>
            <a:off x="12436388" y="2234299"/>
            <a:ext cx="2239254" cy="2389401"/>
          </a:xfrm>
          <a:prstGeom prst="rect">
            <a:avLst/>
          </a:prstGeom>
        </p:spPr>
      </p:pic>
      <p:sp>
        <p:nvSpPr>
          <p:cNvPr id="15" name="Rectangle: Rounded Corners 14">
            <a:extLst>
              <a:ext uri="{FF2B5EF4-FFF2-40B4-BE49-F238E27FC236}">
                <a16:creationId xmlns:a16="http://schemas.microsoft.com/office/drawing/2014/main" id="{0534B9AD-9C45-98D2-1196-F2884F22A590}"/>
              </a:ext>
            </a:extLst>
          </p:cNvPr>
          <p:cNvSpPr/>
          <p:nvPr/>
        </p:nvSpPr>
        <p:spPr>
          <a:xfrm>
            <a:off x="4254707" y="7243958"/>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4" name="Group 3">
            <a:extLst>
              <a:ext uri="{FF2B5EF4-FFF2-40B4-BE49-F238E27FC236}">
                <a16:creationId xmlns:a16="http://schemas.microsoft.com/office/drawing/2014/main" id="{8B68A815-CA33-9681-A1F0-FB4AA51313BF}"/>
              </a:ext>
            </a:extLst>
          </p:cNvPr>
          <p:cNvGrpSpPr/>
          <p:nvPr/>
        </p:nvGrpSpPr>
        <p:grpSpPr>
          <a:xfrm>
            <a:off x="99282" y="2526657"/>
            <a:ext cx="1746757" cy="2261244"/>
            <a:chOff x="9592919" y="3281030"/>
            <a:chExt cx="2412301" cy="3122817"/>
          </a:xfrm>
        </p:grpSpPr>
        <p:sp>
          <p:nvSpPr>
            <p:cNvPr id="5" name="Freeform 158">
              <a:extLst>
                <a:ext uri="{FF2B5EF4-FFF2-40B4-BE49-F238E27FC236}">
                  <a16:creationId xmlns:a16="http://schemas.microsoft.com/office/drawing/2014/main" id="{4D2A0295-3DE7-B35C-5CA5-B036A15F3EE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66C2135-6534-7E1F-A432-770E9C3B0538}"/>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C7CC45E5-B740-5C89-215E-D6DC71CD4EBE}"/>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FCA46B20-F9F6-DF2F-B9AB-ED65864677F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D65653A1-3B6D-9F05-7073-F58B02F9B07C}"/>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891E75CA-0931-F270-2BA3-8442105068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A9B455E7-331C-3866-442C-34395878A1B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84B8C0A4-BD77-64BB-72E3-EE448BF91ED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a:extLst>
              <a:ext uri="{FF2B5EF4-FFF2-40B4-BE49-F238E27FC236}">
                <a16:creationId xmlns:a16="http://schemas.microsoft.com/office/drawing/2014/main" id="{AAC3A4B9-56E7-0089-4008-9637DD86C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14FF32A-32CA-28D3-4088-2A7A0CA5091F}"/>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5" name="Picture 24">
            <a:extLst>
              <a:ext uri="{FF2B5EF4-FFF2-40B4-BE49-F238E27FC236}">
                <a16:creationId xmlns:a16="http://schemas.microsoft.com/office/drawing/2014/main" id="{A2403DF5-90F6-7640-E7CE-3CE4BEA56319}"/>
              </a:ext>
            </a:extLst>
          </p:cNvPr>
          <p:cNvPicPr>
            <a:picLocks noChangeAspect="1"/>
          </p:cNvPicPr>
          <p:nvPr/>
        </p:nvPicPr>
        <p:blipFill>
          <a:blip r:embed="rId4"/>
          <a:stretch>
            <a:fillRect/>
          </a:stretch>
        </p:blipFill>
        <p:spPr>
          <a:xfrm>
            <a:off x="95915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105463</TotalTime>
  <Words>13024</Words>
  <Application>Microsoft Office PowerPoint</Application>
  <PresentationFormat>Widescreen</PresentationFormat>
  <Paragraphs>2182</Paragraphs>
  <Slides>140</Slides>
  <Notes>140</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140</vt:i4>
      </vt:variant>
    </vt:vector>
  </HeadingPairs>
  <TitlesOfParts>
    <vt:vector size="151" baseType="lpstr">
      <vt:lpstr>Arial</vt:lpstr>
      <vt:lpstr>Arial Black</vt:lpstr>
      <vt:lpstr>Calibri</vt:lpstr>
      <vt:lpstr>Calibri Light</vt:lpstr>
      <vt:lpstr>Consolas</vt:lpstr>
      <vt:lpstr>Corbel</vt:lpstr>
      <vt:lpstr>Corbel Light</vt:lpstr>
      <vt:lpstr>Courier New</vt:lpstr>
      <vt:lpstr>Roboto</vt:lpstr>
      <vt:lpstr>Segoe Print</vt:lpstr>
      <vt:lpstr>Office Theme</vt:lpstr>
      <vt:lpstr>Practical Auth(entication|orization) A security primer for developers</vt:lpstr>
      <vt:lpstr>My rookie mistake</vt:lpstr>
      <vt:lpstr>PowerPoint Presentation</vt:lpstr>
      <vt:lpstr>This is not an advanced security session!</vt:lpstr>
      <vt:lpstr>This is not “how to use &lt;foo&gt; in &lt;lang&gt;”</vt:lpstr>
      <vt:lpstr>This is “understanding the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1408</cp:revision>
  <dcterms:created xsi:type="dcterms:W3CDTF">2013-12-09T01:29:59Z</dcterms:created>
  <dcterms:modified xsi:type="dcterms:W3CDTF">2024-01-06T23:11:03Z</dcterms:modified>
</cp:coreProperties>
</file>